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5" r:id="rId8"/>
    <p:sldId id="264" r:id="rId9"/>
    <p:sldId id="266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101624015748E-2"/>
          <c:y val="0.13430867776152328"/>
          <c:w val="0.8872882110819289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Gaussian Naive Bayes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Hoja1!$B$2</c:f>
              <c:numCache>
                <c:formatCode>General</c:formatCode>
                <c:ptCount val="1"/>
                <c:pt idx="0">
                  <c:v>56.3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83-4FB3-982B-93C313AB84A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Decision Tree Classifier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Hoja1!$C$2</c:f>
              <c:numCache>
                <c:formatCode>General</c:formatCode>
                <c:ptCount val="1"/>
                <c:pt idx="0">
                  <c:v>71.385800000000003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83-4FB3-982B-93C313AB84A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Random Forest Classifier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Hoja1!$D$2</c:f>
              <c:numCache>
                <c:formatCode>General</c:formatCode>
                <c:ptCount val="1"/>
                <c:pt idx="0">
                  <c:v>82.220399999999998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83-4FB3-982B-93C313AB84A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Support Vector Machine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Hoja1!$A$2</c:f>
              <c:numCache>
                <c:formatCode>General</c:formatCode>
                <c:ptCount val="1"/>
              </c:numCache>
            </c:numRef>
          </c:cat>
          <c:val>
            <c:numRef>
              <c:f>Hoja1!$E$2</c:f>
              <c:numCache>
                <c:formatCode>General</c:formatCode>
                <c:ptCount val="1"/>
                <c:pt idx="0">
                  <c:v>81.763000000000005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3D-4CF7-89F2-C4C4754E2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852528"/>
        <c:axId val="1126853360"/>
      </c:barChart>
      <c:catAx>
        <c:axId val="112685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26853360"/>
        <c:crosses val="autoZero"/>
        <c:auto val="1"/>
        <c:lblAlgn val="ctr"/>
        <c:lblOffset val="100"/>
        <c:noMultiLvlLbl val="0"/>
      </c:catAx>
      <c:valAx>
        <c:axId val="112685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2685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>
                <a:latin typeface="Rockwell" panose="02060603020205020403" pitchFamily="18" charset="0"/>
              </a:rPr>
              <a:t>PRECISIÓN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Covid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87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A-4C7A-A7B8-7CC16B7148A8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84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A-4C7A-A7B8-7CC16B7148A8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Neumonía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94</c:v>
                </c:pt>
                <c:pt idx="1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3A-4C7A-A7B8-7CC16B7148A8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Opacidad Pulmonar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Hoja1!$E$2:$E$3</c:f>
              <c:numCache>
                <c:formatCode>General</c:formatCode>
                <c:ptCount val="2"/>
                <c:pt idx="0">
                  <c:v>77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3A-4C7A-A7B8-7CC16B714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6965056"/>
        <c:axId val="1096965472"/>
      </c:barChart>
      <c:catAx>
        <c:axId val="109696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96965472"/>
        <c:crosses val="autoZero"/>
        <c:auto val="1"/>
        <c:lblAlgn val="ctr"/>
        <c:lblOffset val="100"/>
        <c:noMultiLvlLbl val="0"/>
      </c:catAx>
      <c:valAx>
        <c:axId val="109696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9696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ckwell" panose="02060603020205020403" pitchFamily="18" charset="0"/>
                <a:ea typeface="+mn-ea"/>
                <a:cs typeface="+mn-cs"/>
              </a:defRPr>
            </a:pPr>
            <a:r>
              <a:rPr lang="es-CO" dirty="0">
                <a:latin typeface="Rockwell" panose="02060603020205020403" pitchFamily="18" charset="0"/>
              </a:rPr>
              <a:t>RECALL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ckwell" panose="02060603020205020403" pitchFamily="18" charset="0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Covid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65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A-4C7A-A7B8-7CC16B7148A8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90</c:v>
                </c:pt>
                <c:pt idx="1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A-4C7A-A7B8-7CC16B7148A8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Neumonía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89</c:v>
                </c:pt>
                <c:pt idx="1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3A-4C7A-A7B8-7CC16B7148A8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Opacidad Pulmonar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DNN</c:v>
                </c:pt>
                <c:pt idx="1">
                  <c:v>CNN</c:v>
                </c:pt>
              </c:strCache>
            </c:strRef>
          </c:cat>
          <c:val>
            <c:numRef>
              <c:f>Hoja1!$E$2:$E$3</c:f>
              <c:numCache>
                <c:formatCode>General</c:formatCode>
                <c:ptCount val="2"/>
                <c:pt idx="0">
                  <c:v>80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3A-4C7A-A7B8-7CC16B714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6965056"/>
        <c:axId val="1096965472"/>
      </c:barChart>
      <c:catAx>
        <c:axId val="109696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96965472"/>
        <c:crosses val="autoZero"/>
        <c:auto val="1"/>
        <c:lblAlgn val="ctr"/>
        <c:lblOffset val="100"/>
        <c:noMultiLvlLbl val="0"/>
      </c:catAx>
      <c:valAx>
        <c:axId val="109696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9696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E12A6-E363-4AE4-97FB-45FF90E1F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F07925-BFF4-487C-8B2E-6B3D2BDB9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C89B03-CBD2-4C3D-BD13-4D88D7B2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7733DD-9CF3-49BD-9137-C191D4C2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F1687-31EF-451E-ABE6-8B40DF68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5845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CCEDD-1FA5-4896-A864-040F4D47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7FE248-F6A7-4509-91E5-63B4854EE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84D550-DDEA-46B4-BAC6-778C65CEF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A85F30-072F-4404-BDAA-8CB3615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8B6D8C-366A-483B-B6ED-2E854362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890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519EC8-AAD5-428C-B212-DC99DEFB2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4CC22A-1C0E-4A94-9FBF-FA7D9120D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4F64CC-14A2-42D4-B8D8-6C6AD45E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23E895-576A-40E7-8F4F-FCEC0795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AF7286-6279-42ED-B378-9CDFD5AD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380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F6232A-910B-408A-8713-67C2A2D9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EA42FD-9555-41D0-9DF7-D74D26C0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D3880A-ED08-403C-877D-5EA8C42C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436E81-7E27-4D81-9F57-9720E480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21C989-1109-40F3-BCBA-2EA68073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245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29174-BCD4-4D36-B562-2383D077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FCB03D-BA43-4BFF-9F48-1E1103920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E92823-DC39-4527-8F9E-7A34991E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ADAC43-6DB2-4BA0-A508-3146A1B5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969579-713F-44A6-9A27-77A21BCD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336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EEC19-9655-409E-B4EF-FE302AF7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B815D6-E4DC-43E3-8459-7247698B7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C55C83-E00D-4E2B-897C-47C111A99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27159F-F787-4941-AFAF-624E66D7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1ADD76-522C-438F-B694-CD28BDB0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059765-ED4D-4A61-9886-589F446D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347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F19E-BCFB-4B75-91F4-9448C72D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B2ED99-4067-4BA0-A67E-84E7C65B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6C49CF-6276-4D85-85F8-0F9D58B35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CC1C9F6-3F3F-4498-81CE-A8355B9D9A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35EC7E-ADF5-4AE5-AB53-91F929F3F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E5445C2-FBEF-4351-8CF4-F211AE22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9CFA04-F689-4AEA-9EF8-EC555E82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4E7708-0DD6-432E-BB47-2A585384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780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D8BD9-B0F6-4CD6-B530-6A609764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79B59A-9DB8-4F4C-BA38-58EC0A59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EB97C9-1435-4EEA-B62B-817F80D5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F8263F-6FB7-401E-9085-3DE4B61B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4312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CD865A4-9852-4A02-84A1-C8FD7F03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6B14D8-161A-4809-9A22-E3180F90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23B306-C9F4-4046-9040-B89E9771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918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709F-2F83-41F7-AA61-9C730C1E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2BA92F-3FF9-4280-BA42-98D564C2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0B34F8-FC5E-4310-8E5B-6BEB86EE3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6C9C8D-6939-49DB-8CF1-F8F217F1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3F737B-9051-402A-813B-CC01FD84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3A4476-ED69-464F-90FA-BB0C6303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80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4DF13-F770-4FB9-AED1-FCE7EDB6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4A60C2-C539-4E84-BFBB-23200EAF5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6BA53B-1F17-4E17-B4A2-38779861A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E160E8-7052-408B-8735-4192ECD7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7BC96F-5105-4414-B579-A265C595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6D85FB-B198-44B7-BA30-8C40FAC3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496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FC1C2B-5612-4EB5-A92D-BC720C9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695937-08F0-473D-B3F4-E8BEB2CDE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003D9-F19C-4D1D-A7B0-8018B2BB8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81908-0DB2-48AE-827C-EBA90CA7547A}" type="datetimeFigureOut">
              <a:rPr lang="es-CO" smtClean="0"/>
              <a:t>8/03/2022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7620AC-6884-43B5-8C64-F44E15158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79C2C8-8982-4DBF-BFD6-D59911212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A85EE-67CA-40AA-8329-D42121191F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74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0AC81075-8660-432A-A079-BB94E5556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35237"/>
            <a:ext cx="10363200" cy="2428451"/>
          </a:xfrm>
        </p:spPr>
        <p:txBody>
          <a:bodyPr/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572322-1708-4A8E-A258-DEE32F455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667" t="36164" r="44500" b="31186"/>
          <a:stretch/>
        </p:blipFill>
        <p:spPr>
          <a:xfrm>
            <a:off x="-40640" y="0"/>
            <a:ext cx="12192000" cy="677593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14D8650-30B4-411C-9BAE-9F89C3945C75}"/>
              </a:ext>
            </a:extLst>
          </p:cNvPr>
          <p:cNvSpPr txBox="1"/>
          <p:nvPr/>
        </p:nvSpPr>
        <p:spPr>
          <a:xfrm>
            <a:off x="6640688" y="4217685"/>
            <a:ext cx="530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Rockwell" panose="02060603020205020403" pitchFamily="18" charset="0"/>
              </a:rPr>
              <a:t>Javier Fernando Carvajal Sanabria </a:t>
            </a:r>
          </a:p>
          <a:p>
            <a:pPr algn="ctr"/>
            <a:r>
              <a:rPr lang="es-CO" b="1" dirty="0">
                <a:latin typeface="Rockwell" panose="02060603020205020403" pitchFamily="18" charset="0"/>
              </a:rPr>
              <a:t>2173035</a:t>
            </a:r>
          </a:p>
          <a:p>
            <a:endParaRPr lang="es-CO" b="1" dirty="0">
              <a:latin typeface="Rockwell" panose="02060603020205020403" pitchFamily="18" charset="0"/>
            </a:endParaRPr>
          </a:p>
          <a:p>
            <a:pPr algn="ctr"/>
            <a:r>
              <a:rPr lang="es-CO" b="1" dirty="0">
                <a:latin typeface="Rockwell" panose="02060603020205020403" pitchFamily="18" charset="0"/>
              </a:rPr>
              <a:t>José Fabian Jiménez Ovalle </a:t>
            </a:r>
          </a:p>
          <a:p>
            <a:pPr algn="ctr"/>
            <a:r>
              <a:rPr lang="es-CO" b="1" dirty="0">
                <a:latin typeface="Rockwell" panose="02060603020205020403" pitchFamily="18" charset="0"/>
              </a:rPr>
              <a:t>2181685</a:t>
            </a:r>
          </a:p>
          <a:p>
            <a:pPr algn="ctr"/>
            <a:endParaRPr lang="es-CO" b="1" dirty="0">
              <a:latin typeface="Rockwell" panose="02060603020205020403" pitchFamily="18" charset="0"/>
            </a:endParaRPr>
          </a:p>
          <a:p>
            <a:pPr algn="ctr"/>
            <a:r>
              <a:rPr lang="es-CO" b="1" dirty="0">
                <a:latin typeface="Rockwell" panose="02060603020205020403" pitchFamily="18" charset="0"/>
              </a:rPr>
              <a:t>Juan Sebastián Mora Rueda</a:t>
            </a:r>
          </a:p>
          <a:p>
            <a:pPr algn="ctr"/>
            <a:r>
              <a:rPr lang="es-CO" b="1" dirty="0">
                <a:latin typeface="Rockwell" panose="02060603020205020403" pitchFamily="18" charset="0"/>
              </a:rPr>
              <a:t>2181960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0EE768-39E3-4370-AC1E-2D42F0998B99}"/>
              </a:ext>
            </a:extLst>
          </p:cNvPr>
          <p:cNvSpPr txBox="1"/>
          <p:nvPr/>
        </p:nvSpPr>
        <p:spPr>
          <a:xfrm>
            <a:off x="640080" y="518160"/>
            <a:ext cx="10708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latin typeface="Rockwell" panose="02060603020205020403" pitchFamily="18" charset="0"/>
              </a:rPr>
              <a:t>DETECCIÓN DE ENFERMEDADES PULMONARES POR MEDIO DE RADIOGRAFÍAS DE TÓRAX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4C7B27C-E41C-41B6-B342-64AD2D13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248" y="1653106"/>
            <a:ext cx="3078633" cy="2308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AD2461-FEF9-4264-9359-B214FF8BB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3536">
            <a:off x="5043830" y="2697292"/>
            <a:ext cx="2104339" cy="21043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E4D943D-86EE-47D5-8A71-53CE4C678A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2992"/>
          <a:stretch/>
        </p:blipFill>
        <p:spPr>
          <a:xfrm>
            <a:off x="206942" y="3396823"/>
            <a:ext cx="2692609" cy="1849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C0C2F05-3F71-4F1E-AF04-011AABA6A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145455">
            <a:off x="1260201" y="1151945"/>
            <a:ext cx="2512056" cy="25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3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E958-1F61-4E4B-BF4B-E45A7F9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937618"/>
            <a:ext cx="11139854" cy="13713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  <a:t>RED NEURONAL CONVULSIONAL (CNN)</a:t>
            </a:r>
            <a:b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</a:br>
            <a:endParaRPr lang="en-US" b="1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A53F415-928C-4216-824E-879F8404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5" t="34963" r="70083" b="40752"/>
          <a:stretch/>
        </p:blipFill>
        <p:spPr>
          <a:xfrm>
            <a:off x="1023913" y="1717397"/>
            <a:ext cx="4379494" cy="2336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3E5851-805D-4C79-91BC-B3B6E9F9C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3" t="40296" r="80250" b="34898"/>
          <a:stretch/>
        </p:blipFill>
        <p:spPr>
          <a:xfrm>
            <a:off x="7306753" y="782321"/>
            <a:ext cx="3615241" cy="34394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6E527F-35A9-4B6F-A3FD-3211767D3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3" t="40881" r="80917" b="57037"/>
          <a:stretch/>
        </p:blipFill>
        <p:spPr>
          <a:xfrm>
            <a:off x="494470" y="944880"/>
            <a:ext cx="5110478" cy="4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E958-1F61-4E4B-BF4B-E45A7F9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937618"/>
            <a:ext cx="11139854" cy="13713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  <a:t>RED NEURONAL CONVULSIONAL (CNN)</a:t>
            </a:r>
            <a:b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</a:br>
            <a:endParaRPr lang="en-US" b="1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74AB22CE-A67D-4CB2-8711-3FB37887D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1" t="26963" r="43083" b="18783"/>
          <a:stretch/>
        </p:blipFill>
        <p:spPr>
          <a:xfrm>
            <a:off x="2567940" y="380198"/>
            <a:ext cx="7056120" cy="41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5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08333-A811-410D-89B9-7EDB0E0E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49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Rockwell" panose="02060603020205020403" pitchFamily="18" charset="0"/>
              </a:rPr>
              <a:t>GRÁFICA COMPARATIVA DNN VS CNN</a:t>
            </a:r>
            <a:endParaRPr lang="es-CO" dirty="0">
              <a:latin typeface="Rockwell" panose="02060603020205020403" pitchFamily="18" charset="0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AA91400-950E-4C2A-8254-84B7CE7B8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8271138"/>
              </p:ext>
            </p:extLst>
          </p:nvPr>
        </p:nvGraphicFramePr>
        <p:xfrm>
          <a:off x="1930400" y="131365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80320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08333-A811-410D-89B9-7EDB0E0E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49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Rockwell" panose="02060603020205020403" pitchFamily="18" charset="0"/>
              </a:rPr>
              <a:t>GRÁFICA COMPARATIVA DNN VS CNN</a:t>
            </a:r>
            <a:endParaRPr lang="es-CO" dirty="0">
              <a:latin typeface="Rockwell" panose="02060603020205020403" pitchFamily="18" charset="0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AA91400-950E-4C2A-8254-84B7CE7B8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986153"/>
              </p:ext>
            </p:extLst>
          </p:nvPr>
        </p:nvGraphicFramePr>
        <p:xfrm>
          <a:off x="1930400" y="131365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263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5BFADF-9DDC-4786-865A-2F444C6A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Rockwell" panose="02060603020205020403" pitchFamily="18" charset="0"/>
              </a:rPr>
              <a:t>INTRODUCCIÓN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861BA1-F2DE-42AF-864E-A1B08AE90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52" y="739130"/>
            <a:ext cx="3425609" cy="33570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48E25A-2991-4E07-8B8A-60845616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52" y="1156386"/>
            <a:ext cx="3433324" cy="230032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920140C-C5F0-4078-B97B-17FDCD56E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922" y="739130"/>
            <a:ext cx="3423916" cy="345439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07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DD8C60-7D51-4D13-9021-C41B9C0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24400"/>
            <a:ext cx="11139854" cy="11277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kern="1200" dirty="0">
                <a:solidFill>
                  <a:schemeClr val="bg1"/>
                </a:solidFill>
                <a:latin typeface="Rockwell" panose="02060603020205020403" pitchFamily="18" charset="0"/>
              </a:rPr>
              <a:t>VISUALIZACIÓN DE RADIOGRAFÍAS DE TÓRAX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979775-C07A-485A-BA94-BD5BFE13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D9F1CD8-70AC-4C17-A9E0-0DCF2F2354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D942F75-DB84-485C-83A7-F00CED54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80" y="96709"/>
            <a:ext cx="4231640" cy="43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08333-A811-410D-89B9-7EDB0E0E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Rockwell" panose="02060603020205020403" pitchFamily="18" charset="0"/>
              </a:rPr>
              <a:t>TABLA DE CLASIFICADORES</a:t>
            </a:r>
            <a:endParaRPr lang="es-CO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3AECC1E6-8064-480B-A66E-A6C3F69DA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714959"/>
              </p:ext>
            </p:extLst>
          </p:nvPr>
        </p:nvGraphicFramePr>
        <p:xfrm>
          <a:off x="838104" y="2285608"/>
          <a:ext cx="10515600" cy="356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1215514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4777593"/>
                    </a:ext>
                  </a:extLst>
                </a:gridCol>
              </a:tblGrid>
              <a:tr h="631415">
                <a:tc>
                  <a:txBody>
                    <a:bodyPr/>
                    <a:lstStyle/>
                    <a:p>
                      <a:r>
                        <a:rPr lang="es-ES" sz="2800" dirty="0">
                          <a:latin typeface="Century Gothic" panose="020B0502020202020204" pitchFamily="34" charset="0"/>
                        </a:rPr>
                        <a:t>Clasificador</a:t>
                      </a:r>
                      <a:endParaRPr lang="es-CO" sz="2800" dirty="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tc>
                  <a:txBody>
                    <a:bodyPr/>
                    <a:lstStyle/>
                    <a:p>
                      <a:r>
                        <a:rPr lang="es-ES" sz="2800">
                          <a:latin typeface="Century Gothic" panose="020B0502020202020204" pitchFamily="34" charset="0"/>
                        </a:rPr>
                        <a:t>Precisión </a:t>
                      </a:r>
                      <a:endParaRPr lang="es-CO" sz="280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extLst>
                  <a:ext uri="{0D108BD9-81ED-4DB2-BD59-A6C34878D82A}">
                    <a16:rowId xmlns:a16="http://schemas.microsoft.com/office/drawing/2014/main" val="2029873931"/>
                  </a:ext>
                </a:extLst>
              </a:tr>
              <a:tr h="631415">
                <a:tc>
                  <a:txBody>
                    <a:bodyPr/>
                    <a:lstStyle/>
                    <a:p>
                      <a:r>
                        <a:rPr lang="es-CO" sz="2800" b="1" dirty="0">
                          <a:latin typeface="Century Gothic" panose="020B0502020202020204" pitchFamily="34" charset="0"/>
                        </a:rPr>
                        <a:t>Gaussian </a:t>
                      </a:r>
                      <a:r>
                        <a:rPr lang="es-CO" sz="2800" b="1" dirty="0" err="1">
                          <a:latin typeface="Century Gothic" panose="020B0502020202020204" pitchFamily="34" charset="0"/>
                        </a:rPr>
                        <a:t>Naive</a:t>
                      </a:r>
                      <a:r>
                        <a:rPr lang="es-CO" sz="2800" b="1" dirty="0">
                          <a:latin typeface="Century Gothic" panose="020B0502020202020204" pitchFamily="34" charset="0"/>
                        </a:rPr>
                        <a:t> Bayes</a:t>
                      </a:r>
                    </a:p>
                  </a:txBody>
                  <a:tcPr marL="143503" marR="143503" marT="71752" marB="71752"/>
                </a:tc>
                <a:tc>
                  <a:txBody>
                    <a:bodyPr/>
                    <a:lstStyle/>
                    <a:p>
                      <a:r>
                        <a:rPr lang="es-CO" sz="2800" b="0" i="0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0.562992125984252</a:t>
                      </a:r>
                      <a:endParaRPr lang="es-CO" sz="280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extLst>
                  <a:ext uri="{0D108BD9-81ED-4DB2-BD59-A6C34878D82A}">
                    <a16:rowId xmlns:a16="http://schemas.microsoft.com/office/drawing/2014/main" val="3046690643"/>
                  </a:ext>
                </a:extLst>
              </a:tr>
              <a:tr h="607002">
                <a:tc>
                  <a:txBody>
                    <a:bodyPr/>
                    <a:lstStyle/>
                    <a:p>
                      <a:r>
                        <a:rPr lang="es-CO" sz="2800" b="1" i="0" kern="1200" dirty="0" err="1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Decision</a:t>
                      </a:r>
                      <a:r>
                        <a:rPr lang="es-CO" sz="2800" b="1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800" b="1" i="0" kern="1200" dirty="0" err="1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es-CO" sz="2800" b="1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800" b="1" i="0" kern="1200" dirty="0" err="1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Classifier</a:t>
                      </a:r>
                      <a:endParaRPr lang="es-CO" sz="2800" dirty="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tc>
                  <a:txBody>
                    <a:bodyPr/>
                    <a:lstStyle/>
                    <a:p>
                      <a:r>
                        <a:rPr lang="es-CO" sz="28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0.7138582677165355</a:t>
                      </a:r>
                      <a:endParaRPr lang="es-CO" sz="2800" dirty="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extLst>
                  <a:ext uri="{0D108BD9-81ED-4DB2-BD59-A6C34878D82A}">
                    <a16:rowId xmlns:a16="http://schemas.microsoft.com/office/drawing/2014/main" val="4247788296"/>
                  </a:ext>
                </a:extLst>
              </a:tr>
              <a:tr h="631415">
                <a:tc>
                  <a:txBody>
                    <a:bodyPr/>
                    <a:lstStyle/>
                    <a:p>
                      <a:r>
                        <a:rPr lang="es-CO" sz="2800" b="1" i="0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Random Forest Classifier</a:t>
                      </a:r>
                      <a:endParaRPr lang="es-CO" sz="280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tc>
                  <a:txBody>
                    <a:bodyPr/>
                    <a:lstStyle/>
                    <a:p>
                      <a:r>
                        <a:rPr lang="es-CO" sz="2800" b="0" i="0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0.8222047244094488</a:t>
                      </a:r>
                      <a:endParaRPr lang="es-CO" sz="280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extLst>
                  <a:ext uri="{0D108BD9-81ED-4DB2-BD59-A6C34878D82A}">
                    <a16:rowId xmlns:a16="http://schemas.microsoft.com/office/drawing/2014/main" val="3939252150"/>
                  </a:ext>
                </a:extLst>
              </a:tr>
              <a:tr h="1061925">
                <a:tc>
                  <a:txBody>
                    <a:bodyPr/>
                    <a:lstStyle/>
                    <a:p>
                      <a:r>
                        <a:rPr lang="es-CO" sz="2800" b="1" i="0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Support vector machine (SVM)</a:t>
                      </a:r>
                      <a:endParaRPr lang="es-CO" sz="280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tc>
                  <a:txBody>
                    <a:bodyPr/>
                    <a:lstStyle/>
                    <a:p>
                      <a:r>
                        <a:rPr lang="es-CO" sz="2800" b="0" i="0" kern="1200" dirty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0.8176377952755906 </a:t>
                      </a:r>
                      <a:endParaRPr lang="es-CO" sz="2800" dirty="0">
                        <a:latin typeface="Century Gothic" panose="020B0502020202020204" pitchFamily="34" charset="0"/>
                      </a:endParaRPr>
                    </a:p>
                  </a:txBody>
                  <a:tcPr marL="143503" marR="143503" marT="71752" marB="71752"/>
                </a:tc>
                <a:extLst>
                  <a:ext uri="{0D108BD9-81ED-4DB2-BD59-A6C34878D82A}">
                    <a16:rowId xmlns:a16="http://schemas.microsoft.com/office/drawing/2014/main" val="59096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13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08333-A811-410D-89B9-7EDB0E0E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49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Rockwell" panose="02060603020205020403" pitchFamily="18" charset="0"/>
              </a:rPr>
              <a:t>GRÁFICA DE CLASIFICADORES</a:t>
            </a:r>
            <a:endParaRPr lang="es-CO" dirty="0">
              <a:latin typeface="Rockwell" panose="02060603020205020403" pitchFamily="18" charset="0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657E6777-458E-4F76-BAA5-ADAF8A313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930204"/>
              </p:ext>
            </p:extLst>
          </p:nvPr>
        </p:nvGraphicFramePr>
        <p:xfrm>
          <a:off x="2514600" y="567901"/>
          <a:ext cx="7162800" cy="592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2344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E958-1F61-4E4B-BF4B-E45A7F9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5008880"/>
            <a:ext cx="11139854" cy="13713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  <a:t>REDES NEURONALES (DNN)</a:t>
            </a:r>
            <a:b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</a:br>
            <a:endParaRPr lang="en-US" b="1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0DC221-4CFC-40C2-8F85-2D3B1955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2" t="38653" r="69390" b="33970"/>
          <a:stretch/>
        </p:blipFill>
        <p:spPr>
          <a:xfrm>
            <a:off x="6456680" y="556828"/>
            <a:ext cx="5455917" cy="3389493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C5E02E7-874A-4891-9F78-56810AEE3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63" t="26224" r="62477" b="9099"/>
          <a:stretch/>
        </p:blipFill>
        <p:spPr>
          <a:xfrm>
            <a:off x="1053620" y="252757"/>
            <a:ext cx="3665700" cy="399763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97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E958-1F61-4E4B-BF4B-E45A7F9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5008880"/>
            <a:ext cx="11139854" cy="13713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  <a:t>REDES NEURONALES (DNN)</a:t>
            </a:r>
            <a:b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</a:br>
            <a:endParaRPr lang="en-US" b="1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4574F9D5-33BB-436B-9166-CEE928BA9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5" t="42361" r="76277" b="55111"/>
          <a:stretch/>
        </p:blipFill>
        <p:spPr>
          <a:xfrm>
            <a:off x="795258" y="661714"/>
            <a:ext cx="4813691" cy="377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0EB999E-63CE-4FEB-86E0-0C7042597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63417" r="67812" b="17744"/>
          <a:stretch/>
        </p:blipFill>
        <p:spPr>
          <a:xfrm>
            <a:off x="627004" y="1537311"/>
            <a:ext cx="5150198" cy="20514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0B9808F-5EFF-4DB6-B43F-C5D192FC2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3" t="28296" r="77583" b="44812"/>
          <a:stretch/>
        </p:blipFill>
        <p:spPr>
          <a:xfrm>
            <a:off x="7358617" y="661714"/>
            <a:ext cx="3583699" cy="34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E958-1F61-4E4B-BF4B-E45A7F9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5008880"/>
            <a:ext cx="11139854" cy="13713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  <a:t>REDES NEURONALES (DNN)</a:t>
            </a:r>
            <a:b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</a:br>
            <a:endParaRPr lang="en-US" b="1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95C8AE9E-5BA2-4B87-8C70-FEF54864A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07" t="28279" r="35553" b="11267"/>
          <a:stretch/>
        </p:blipFill>
        <p:spPr>
          <a:xfrm>
            <a:off x="2733040" y="380198"/>
            <a:ext cx="6979920" cy="4033898"/>
          </a:xfrm>
        </p:spPr>
      </p:pic>
    </p:spTree>
    <p:extLst>
      <p:ext uri="{BB962C8B-B14F-4D97-AF65-F5344CB8AC3E}">
        <p14:creationId xmlns:p14="http://schemas.microsoft.com/office/powerpoint/2010/main" val="255905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E958-1F61-4E4B-BF4B-E45A7F9B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937618"/>
            <a:ext cx="11139854" cy="13713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  <a:t>RED NEURONAL CONVULSIONAL (CNN)</a:t>
            </a:r>
            <a:br>
              <a:rPr lang="en-US" b="1" i="0" dirty="0">
                <a:solidFill>
                  <a:srgbClr val="FFFFFF"/>
                </a:solidFill>
                <a:effectLst/>
                <a:latin typeface="Rockwell" panose="02060603020205020403" pitchFamily="18" charset="0"/>
              </a:rPr>
            </a:br>
            <a:endParaRPr lang="en-US" b="1" dirty="0">
              <a:solidFill>
                <a:srgbClr val="FFFFFF"/>
              </a:solidFill>
              <a:latin typeface="Rockwell" panose="02060603020205020403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9CB3B793-0AB9-4464-97E7-C062CC08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5" t="23556" r="48750" b="11259"/>
          <a:stretch/>
        </p:blipFill>
        <p:spPr>
          <a:xfrm>
            <a:off x="526073" y="190544"/>
            <a:ext cx="5207003" cy="40678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CF4F1FB-34F9-41A1-BF8B-835EB601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" t="33778" r="72917" b="40751"/>
          <a:stretch/>
        </p:blipFill>
        <p:spPr>
          <a:xfrm>
            <a:off x="6624313" y="871939"/>
            <a:ext cx="4489262" cy="286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3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109</Words>
  <Application>Microsoft Office PowerPoint</Application>
  <PresentationFormat>Panorámica</PresentationFormat>
  <Paragraphs>33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Rockwell</vt:lpstr>
      <vt:lpstr>Tema de Office</vt:lpstr>
      <vt:lpstr>Presentación de PowerPoint</vt:lpstr>
      <vt:lpstr>INTRODUCCIÓN </vt:lpstr>
      <vt:lpstr>VISUALIZACIÓN DE RADIOGRAFÍAS DE TÓRAX</vt:lpstr>
      <vt:lpstr>TABLA DE CLASIFICADORES</vt:lpstr>
      <vt:lpstr>GRÁFICA DE CLASIFICADORES</vt:lpstr>
      <vt:lpstr>REDES NEURONALES (DNN) </vt:lpstr>
      <vt:lpstr>REDES NEURONALES (DNN) </vt:lpstr>
      <vt:lpstr>REDES NEURONALES (DNN) </vt:lpstr>
      <vt:lpstr>RED NEURONAL CONVULSIONAL (CNN) </vt:lpstr>
      <vt:lpstr>RED NEURONAL CONVULSIONAL (CNN) </vt:lpstr>
      <vt:lpstr>RED NEURONAL CONVULSIONAL (CNN) </vt:lpstr>
      <vt:lpstr>GRÁFICA COMPARATIVA DNN VS CNN</vt:lpstr>
      <vt:lpstr>GRÁFICA COMPARATIVA DNN VS 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CARVAJAL</dc:creator>
  <cp:lastModifiedBy>JAVIER CARVAJAL</cp:lastModifiedBy>
  <cp:revision>4</cp:revision>
  <dcterms:created xsi:type="dcterms:W3CDTF">2022-03-06T22:32:57Z</dcterms:created>
  <dcterms:modified xsi:type="dcterms:W3CDTF">2022-03-08T22:54:44Z</dcterms:modified>
</cp:coreProperties>
</file>